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8" r:id="rId3"/>
    <p:sldId id="262" r:id="rId4"/>
    <p:sldId id="259" r:id="rId5"/>
    <p:sldId id="260" r:id="rId6"/>
    <p:sldId id="261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4" r:id="rId18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68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5471C-29AE-884C-B7E6-553BB4F65F37}" type="datetimeFigureOut">
              <a:rPr lang="it-IT" smtClean="0"/>
              <a:t>12/06/20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6B87A-9F0A-9F40-9494-CE3B8D07C4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12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6B87A-9F0A-9F40-9494-CE3B8D07C49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33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7704" y="2914650"/>
            <a:ext cx="6779096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="" xmlns:a16="http://schemas.microsoft.com/office/drawing/2014/main" id="{0EC04666-1F49-497A-93BE-A5B9DC3A0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70" y="205979"/>
            <a:ext cx="6615130" cy="85725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153070"/>
            <a:ext cx="2057400" cy="3290888"/>
          </a:xfrm>
          <a:prstGeom prst="rect">
            <a:avLst/>
          </a:prstGeom>
        </p:spPr>
        <p:txBody>
          <a:bodyPr vert="eaVert"/>
          <a:lstStyle>
            <a:lvl1pPr>
              <a:defRPr sz="36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53070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1670" y="205979"/>
            <a:ext cx="6615130" cy="85725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1" y="3305176"/>
            <a:ext cx="6515002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79711" y="2180035"/>
            <a:ext cx="6515001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78322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78322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="" xmlns:a16="http://schemas.microsoft.com/office/drawing/2014/main" id="{28218897-0D67-479F-B08F-DCBD817E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70" y="205979"/>
            <a:ext cx="6615130" cy="85725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7184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39702"/>
            <a:ext cx="4040188" cy="25681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37184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39702"/>
            <a:ext cx="4041775" cy="25681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="" xmlns:a16="http://schemas.microsoft.com/office/drawing/2014/main" id="{194EB1A9-356B-44C9-8E84-EE8741431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70" y="205979"/>
            <a:ext cx="6615130" cy="85725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9B37CEFE-8C36-418A-8731-FB6DB5B10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70" y="205979"/>
            <a:ext cx="6615130" cy="85725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28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9582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411510"/>
            <a:ext cx="5111750" cy="418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995686"/>
            <a:ext cx="3008313" cy="2598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65920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65920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65920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FIV_logo BAFFO (cmyk)-1.jpg"/>
          <p:cNvPicPr>
            <a:picLocks noChangeAspect="1"/>
          </p:cNvPicPr>
          <p:nvPr userDrawn="1"/>
        </p:nvPicPr>
        <p:blipFill>
          <a:blip r:embed="rId13"/>
          <a:srcRect l="63506" t="5697" b="12268"/>
          <a:stretch>
            <a:fillRect/>
          </a:stretch>
        </p:blipFill>
        <p:spPr>
          <a:xfrm>
            <a:off x="0" y="0"/>
            <a:ext cx="2143108" cy="5143500"/>
          </a:xfrm>
          <a:prstGeom prst="rect">
            <a:avLst/>
          </a:prstGeom>
        </p:spPr>
      </p:pic>
      <p:pic>
        <p:nvPicPr>
          <p:cNvPr id="10" name="Immagine 9" descr="FIV_logo_completo_CMYK_png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14348" y="428610"/>
            <a:ext cx="1071570" cy="580153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71802" y="1200151"/>
            <a:ext cx="561499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E9F06-6576-4DB6-B055-DB81C752414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uardiacostiera.it" TargetMode="External"/><Relationship Id="rId3" Type="http://schemas.openxmlformats.org/officeDocument/2006/relationships/hyperlink" Target="http://www.federvela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3728" y="987574"/>
            <a:ext cx="6696744" cy="3682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II</a:t>
            </a:r>
            <a:r>
              <a:rPr lang="it-IT" b="1" dirty="0" smtClean="0"/>
              <a:t>° Zona FIV Formazione  SCUOLA VELA 2020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Controlli </a:t>
            </a:r>
            <a:r>
              <a:rPr lang="it-IT" dirty="0"/>
              <a:t>preventivi e </a:t>
            </a:r>
            <a:r>
              <a:rPr lang="it-IT" dirty="0" err="1"/>
              <a:t>check</a:t>
            </a:r>
            <a:r>
              <a:rPr lang="it-IT" dirty="0"/>
              <a:t>- list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Marco Scala</a:t>
            </a:r>
          </a:p>
          <a:p>
            <a:pPr marL="457200" indent="-457200">
              <a:buFont typeface="Arial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463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Capacità di intervenire su problemi </a:t>
            </a:r>
            <a:r>
              <a:rPr lang="it-IT" dirty="0" smtClean="0"/>
              <a:t>base</a:t>
            </a:r>
            <a:br>
              <a:rPr lang="it-IT" dirty="0" smtClean="0"/>
            </a:br>
            <a:r>
              <a:rPr lang="it-IT" dirty="0"/>
              <a:t>Cassetta degli attrezzi/ materiale rispetto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Avere una buona scorta di cime, </a:t>
            </a:r>
            <a:r>
              <a:rPr lang="it-IT" dirty="0" err="1" smtClean="0"/>
              <a:t>sagolini</a:t>
            </a:r>
            <a:r>
              <a:rPr lang="it-IT" dirty="0" smtClean="0"/>
              <a:t>, stroppi  in particolare di  </a:t>
            </a:r>
            <a:r>
              <a:rPr lang="it-IT" dirty="0" err="1" smtClean="0"/>
              <a:t>dynema</a:t>
            </a:r>
            <a:r>
              <a:rPr lang="it-IT" dirty="0" smtClean="0"/>
              <a:t> che coniuga la facilità di manipolazione con grandi qualità tecniche quali gli elevati carichi di lavoro  può aiutarci a risolvere tanti problemi ed evitare che tante rotture non divengano emergenze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89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Capacità di intervenire su problemi </a:t>
            </a:r>
            <a:r>
              <a:rPr lang="it-IT" dirty="0" smtClean="0"/>
              <a:t>base</a:t>
            </a:r>
            <a:br>
              <a:rPr lang="it-IT" dirty="0" smtClean="0"/>
            </a:br>
            <a:r>
              <a:rPr lang="it-IT" dirty="0"/>
              <a:t>Cassetta degli attrezzi/ materiale rispetto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Uso di spezzoni di </a:t>
            </a:r>
            <a:r>
              <a:rPr lang="it-IT" dirty="0" err="1" smtClean="0"/>
              <a:t>Dynema</a:t>
            </a:r>
            <a:r>
              <a:rPr lang="it-IT" dirty="0" smtClean="0"/>
              <a:t>:</a:t>
            </a:r>
          </a:p>
          <a:p>
            <a:r>
              <a:rPr lang="it-IT" dirty="0" smtClean="0"/>
              <a:t>Sostituire grilli metallici difettosi </a:t>
            </a:r>
          </a:p>
          <a:p>
            <a:r>
              <a:rPr lang="it-IT" dirty="0" smtClean="0"/>
              <a:t>Parti metalliche quali trozze </a:t>
            </a:r>
            <a:r>
              <a:rPr lang="it-IT" dirty="0" err="1" smtClean="0"/>
              <a:t>etc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Importante:  i nodi quali gasse diminuiscono i carichi di lavoro anche del 50% quindi meglio saper fare le impiombature, in rete sono reperibili ottimi tutorial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435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Capacità di intervenire su problemi base</a:t>
            </a:r>
            <a:br>
              <a:rPr lang="it-IT" dirty="0"/>
            </a:br>
            <a:r>
              <a:rPr lang="it-IT" dirty="0"/>
              <a:t>Cassetta degli attrezzi/ materiale rispetto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nostra cassetta deve contenere quegli attrezzi che sono indispensabili a fare piccoli interventi di manutenzione sulle nostre imbarcazioni quindi anche la cassetta sarà contestualizzata alla nostra flotta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790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it-IT" dirty="0"/>
              <a:t>Manovrare in </a:t>
            </a:r>
            <a:r>
              <a:rPr lang="it-IT" dirty="0" smtClean="0"/>
              <a:t>sicurezza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7704" y="915566"/>
            <a:ext cx="6779096" cy="3679057"/>
          </a:xfrm>
        </p:spPr>
        <p:txBody>
          <a:bodyPr/>
          <a:lstStyle/>
          <a:p>
            <a:r>
              <a:rPr lang="it-IT" dirty="0" smtClean="0"/>
              <a:t>Spiegare sempre ogni manovra prima di eseguirla </a:t>
            </a:r>
          </a:p>
          <a:p>
            <a:r>
              <a:rPr lang="it-IT" dirty="0" smtClean="0"/>
              <a:t>Come comunicare le manovre: pronti a…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Aspettare sempre la risposta </a:t>
            </a:r>
          </a:p>
          <a:p>
            <a:r>
              <a:rPr lang="it-IT" dirty="0" smtClean="0"/>
              <a:t>Individuare criticità e possibili pericoli di ogni manovra </a:t>
            </a:r>
          </a:p>
          <a:p>
            <a:r>
              <a:rPr lang="it-IT" dirty="0" smtClean="0"/>
              <a:t>Individuare zone di sforzi e zone franche 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51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Manovrare in </a:t>
            </a:r>
            <a:r>
              <a:rPr lang="it-IT" dirty="0" smtClean="0"/>
              <a:t>sicurezza</a:t>
            </a:r>
            <a:br>
              <a:rPr lang="it-IT" dirty="0" smtClean="0"/>
            </a:br>
            <a:r>
              <a:rPr lang="it-IT" dirty="0" smtClean="0"/>
              <a:t>ormeggio e disormeggio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83768" y="1200151"/>
            <a:ext cx="6203032" cy="339447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Spiegare la manovra con particolare attenzione alla direzione ed intensità del vento ed  effetti sull’imbarcazione</a:t>
            </a:r>
          </a:p>
          <a:p>
            <a:r>
              <a:rPr lang="it-IT" dirty="0"/>
              <a:t> </a:t>
            </a:r>
            <a:r>
              <a:rPr lang="it-IT" dirty="0" smtClean="0"/>
              <a:t>Cime, uso del doppino, tonneggio, lancio della cima, uso del mezzo marinaio</a:t>
            </a:r>
          </a:p>
          <a:p>
            <a:r>
              <a:rPr lang="it-IT" dirty="0" smtClean="0"/>
              <a:t>Come si distribuisce l’equipaggio </a:t>
            </a:r>
          </a:p>
          <a:p>
            <a:r>
              <a:rPr lang="it-IT" dirty="0" smtClean="0"/>
              <a:t>Come si sale e si scende in banchina in sicurezza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314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Manovrare in sicurezza</a:t>
            </a:r>
            <a:br>
              <a:rPr lang="it-IT" dirty="0"/>
            </a:br>
            <a:r>
              <a:rPr lang="it-IT" dirty="0"/>
              <a:t>l'accosto ad una </a:t>
            </a:r>
            <a:r>
              <a:rPr lang="it-IT" dirty="0" smtClean="0"/>
              <a:t>imbarcazione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Accosto con il gommone da sopravvento ad una imbarcazione che naviga al traverso, bolina larga :</a:t>
            </a:r>
          </a:p>
          <a:p>
            <a:r>
              <a:rPr lang="it-IT" dirty="0" smtClean="0"/>
              <a:t> la voce dell’istruttore arriva chiara  agli allievi</a:t>
            </a:r>
          </a:p>
          <a:p>
            <a:r>
              <a:rPr lang="it-IT" dirty="0" smtClean="0"/>
              <a:t>Quando il gommone accosta  l’imbarcazione per fermarsi lasca le vele ed il boma si sposta sottovento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09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Manovrare in sicurezza</a:t>
            </a:r>
            <a:br>
              <a:rPr lang="it-IT" dirty="0"/>
            </a:br>
            <a:r>
              <a:rPr lang="it-IT" dirty="0" smtClean="0"/>
              <a:t>recupero dell’uomo in acqua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1200150"/>
            <a:ext cx="6635080" cy="37478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gommone arriva da sottovento verso l’uomo alla velocità minima per mantenere il controllo del mezzo e si ferma tenendo l’uomo al mascone </a:t>
            </a:r>
          </a:p>
          <a:p>
            <a:pPr marL="0" indent="0">
              <a:buNone/>
            </a:pPr>
            <a:r>
              <a:rPr lang="it-IT" dirty="0"/>
              <a:t>Q</a:t>
            </a:r>
            <a:r>
              <a:rPr lang="it-IT" dirty="0" smtClean="0"/>
              <a:t>uindi non a prua e tantomeno a poppa, parte del  gommone più pericolosa per l’elica del motore </a:t>
            </a:r>
          </a:p>
          <a:p>
            <a:pPr marL="0" indent="0">
              <a:buNone/>
            </a:pPr>
            <a:r>
              <a:rPr lang="it-IT" dirty="0" smtClean="0"/>
              <a:t>Vediamo le criticità di questa manovra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35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Approfondimenti </a:t>
            </a:r>
            <a:r>
              <a:rPr lang="it-IT" dirty="0" smtClean="0"/>
              <a:t>su:</a:t>
            </a:r>
            <a:endParaRPr lang="it-IT" dirty="0"/>
          </a:p>
          <a:p>
            <a:pPr marL="0" indent="0">
              <a:buNone/>
            </a:pPr>
            <a:r>
              <a:rPr lang="it-IT" dirty="0" smtClean="0">
                <a:hlinkClick r:id="rId2"/>
              </a:rPr>
              <a:t>www.guardiacostiera.gov.it</a:t>
            </a: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3"/>
              </a:rPr>
              <a:t>www.federvela.it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Normativa scuola di vela</a:t>
            </a:r>
          </a:p>
          <a:p>
            <a:pPr marL="0" indent="0">
              <a:buNone/>
            </a:pPr>
            <a:r>
              <a:rPr lang="it-IT" dirty="0"/>
              <a:t>I miei corsi </a:t>
            </a:r>
          </a:p>
          <a:p>
            <a:pPr marL="0" indent="0">
              <a:buNone/>
            </a:pPr>
            <a:r>
              <a:rPr lang="it-IT" dirty="0"/>
              <a:t>Manuale dell’allievo </a:t>
            </a:r>
            <a:r>
              <a:rPr lang="it-IT" dirty="0" err="1"/>
              <a:t>Fiv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Manuale della vela d’altura </a:t>
            </a:r>
            <a:r>
              <a:rPr lang="it-IT" dirty="0" err="1"/>
              <a:t>Fiv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                                Buon Vento! </a:t>
            </a:r>
          </a:p>
        </p:txBody>
      </p:sp>
    </p:spTree>
    <p:extLst>
      <p:ext uri="{BB962C8B-B14F-4D97-AF65-F5344CB8AC3E}">
        <p14:creationId xmlns:p14="http://schemas.microsoft.com/office/powerpoint/2010/main" val="242388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preventivi e </a:t>
            </a:r>
            <a:r>
              <a:rPr lang="it-IT" dirty="0" err="1"/>
              <a:t>check</a:t>
            </a:r>
            <a:r>
              <a:rPr lang="it-IT" dirty="0"/>
              <a:t>- list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11760" y="987574"/>
            <a:ext cx="6480720" cy="36070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Perché è importante una </a:t>
            </a:r>
            <a:r>
              <a:rPr lang="it-IT" dirty="0" err="1" smtClean="0"/>
              <a:t>check</a:t>
            </a:r>
            <a:r>
              <a:rPr lang="it-IT" dirty="0" smtClean="0"/>
              <a:t> list:</a:t>
            </a:r>
          </a:p>
          <a:p>
            <a:r>
              <a:rPr lang="it-IT" dirty="0" smtClean="0"/>
              <a:t> ci aiuta a </a:t>
            </a:r>
            <a:r>
              <a:rPr lang="it-IT" b="1" dirty="0" smtClean="0"/>
              <a:t>non dimenticare </a:t>
            </a:r>
            <a:r>
              <a:rPr lang="it-IT" dirty="0" smtClean="0"/>
              <a:t>niente</a:t>
            </a:r>
          </a:p>
          <a:p>
            <a:r>
              <a:rPr lang="it-IT" dirty="0" smtClean="0"/>
              <a:t>ci dà uno </a:t>
            </a:r>
            <a:r>
              <a:rPr lang="it-IT" b="1" dirty="0" smtClean="0"/>
              <a:t>storico condivisibile </a:t>
            </a:r>
            <a:r>
              <a:rPr lang="it-IT" dirty="0" smtClean="0"/>
              <a:t>dei problemi delle imbarcazioni</a:t>
            </a:r>
          </a:p>
          <a:p>
            <a:r>
              <a:rPr lang="it-IT" dirty="0" smtClean="0"/>
              <a:t>ci aiuta a </a:t>
            </a:r>
            <a:r>
              <a:rPr lang="it-IT" b="1" dirty="0" smtClean="0"/>
              <a:t>programmare la manutenzione</a:t>
            </a:r>
          </a:p>
          <a:p>
            <a:r>
              <a:rPr lang="it-IT" dirty="0" smtClean="0"/>
              <a:t>Se compilata è la </a:t>
            </a:r>
            <a:r>
              <a:rPr lang="it-IT" b="1" dirty="0" smtClean="0"/>
              <a:t>dimostrazione </a:t>
            </a:r>
            <a:r>
              <a:rPr lang="it-IT" dirty="0" smtClean="0"/>
              <a:t> concreta del nostro </a:t>
            </a:r>
            <a:r>
              <a:rPr lang="it-IT" b="1" dirty="0" smtClean="0"/>
              <a:t>buon operato </a:t>
            </a:r>
            <a:r>
              <a:rPr lang="it-IT" dirty="0" smtClean="0"/>
              <a:t>anche ai fini legali come ad esempio per </a:t>
            </a:r>
            <a:r>
              <a:rPr lang="it-IT" b="1" dirty="0" smtClean="0"/>
              <a:t>il piano di sicurezza </a:t>
            </a:r>
            <a:r>
              <a:rPr lang="it-IT" dirty="0" smtClean="0"/>
              <a:t>del circolo e nel caso di un evento straordinario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72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preventivi e </a:t>
            </a:r>
            <a:r>
              <a:rPr lang="it-IT" dirty="0" err="1"/>
              <a:t>check</a:t>
            </a:r>
            <a:r>
              <a:rPr lang="it-IT" dirty="0"/>
              <a:t>- list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55776" y="1200151"/>
            <a:ext cx="6131024" cy="339447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Una </a:t>
            </a:r>
            <a:r>
              <a:rPr lang="it-IT" b="1" dirty="0" smtClean="0"/>
              <a:t>lista contestualizzata </a:t>
            </a:r>
            <a:r>
              <a:rPr lang="it-IT" dirty="0" smtClean="0"/>
              <a:t>alla  flotta dove operiamo rende i controlli completi e quindi garantisce la scuola vela ai fini di una </a:t>
            </a:r>
            <a:r>
              <a:rPr lang="it-IT" b="1" dirty="0" smtClean="0"/>
              <a:t>prevenzione efficace</a:t>
            </a:r>
            <a:r>
              <a:rPr lang="it-IT" dirty="0" smtClean="0"/>
              <a:t> riducendo il rischio di possibili incidenti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784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preventivi e </a:t>
            </a:r>
            <a:r>
              <a:rPr lang="it-IT" dirty="0" err="1"/>
              <a:t>check</a:t>
            </a:r>
            <a:r>
              <a:rPr lang="it-IT" dirty="0"/>
              <a:t>- list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55776" y="843558"/>
            <a:ext cx="6131024" cy="37510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Cosa deve comprendere la mia lista ?</a:t>
            </a:r>
          </a:p>
          <a:p>
            <a:r>
              <a:rPr lang="it-IT" b="1" dirty="0" smtClean="0"/>
              <a:t>Data  e luogo</a:t>
            </a:r>
          </a:p>
          <a:p>
            <a:r>
              <a:rPr lang="it-IT" b="1" dirty="0" smtClean="0"/>
              <a:t>Autore</a:t>
            </a:r>
            <a:r>
              <a:rPr lang="it-IT" dirty="0" smtClean="0"/>
              <a:t>: istruttore/</a:t>
            </a:r>
            <a:r>
              <a:rPr lang="it-IT" dirty="0" err="1" smtClean="0"/>
              <a:t>capobase</a:t>
            </a:r>
            <a:r>
              <a:rPr lang="it-IT" dirty="0" smtClean="0"/>
              <a:t>/nostromo/direttore sportivo etc. </a:t>
            </a:r>
          </a:p>
          <a:p>
            <a:r>
              <a:rPr lang="it-IT" b="1" dirty="0" smtClean="0"/>
              <a:t>Elenco </a:t>
            </a:r>
            <a:r>
              <a:rPr lang="it-IT" dirty="0" smtClean="0"/>
              <a:t>attrezzature contestualizzato alle imbarcazioni della nostra flotta</a:t>
            </a:r>
          </a:p>
          <a:p>
            <a:r>
              <a:rPr lang="it-IT" b="1" dirty="0" smtClean="0"/>
              <a:t>Note</a:t>
            </a:r>
            <a:r>
              <a:rPr lang="it-IT" dirty="0" smtClean="0"/>
              <a:t>, urgenze, con riportate problematiche quali rotture, mancanze o materiali bisognosi di sostituzione  etc.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868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preventivi e </a:t>
            </a:r>
            <a:r>
              <a:rPr lang="it-IT" dirty="0" err="1"/>
              <a:t>check</a:t>
            </a:r>
            <a:r>
              <a:rPr lang="it-IT" dirty="0"/>
              <a:t>- list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915566"/>
            <a:ext cx="6840760" cy="4032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Questa lista può avere altre sezioni per diventare </a:t>
            </a:r>
            <a:r>
              <a:rPr lang="it-IT" b="1" dirty="0" smtClean="0"/>
              <a:t>uno strumento utile </a:t>
            </a:r>
            <a:r>
              <a:rPr lang="it-IT" dirty="0" smtClean="0"/>
              <a:t>e fatto ad hoc per la nostra </a:t>
            </a:r>
            <a:r>
              <a:rPr lang="it-IT" b="1" dirty="0" smtClean="0"/>
              <a:t>scuola vela?  </a:t>
            </a:r>
          </a:p>
          <a:p>
            <a:r>
              <a:rPr lang="it-IT" dirty="0" smtClean="0"/>
              <a:t>Consegna giubbotti ed altre dotazioni</a:t>
            </a:r>
          </a:p>
          <a:p>
            <a:r>
              <a:rPr lang="it-IT" dirty="0" smtClean="0"/>
              <a:t>Meteo  </a:t>
            </a:r>
          </a:p>
          <a:p>
            <a:r>
              <a:rPr lang="it-IT" dirty="0" smtClean="0"/>
              <a:t>Programma didattico effettuato</a:t>
            </a:r>
          </a:p>
          <a:p>
            <a:r>
              <a:rPr lang="it-IT" dirty="0" smtClean="0"/>
              <a:t>Altro…….. </a:t>
            </a:r>
          </a:p>
          <a:p>
            <a:pPr marL="0" indent="0">
              <a:buNone/>
            </a:pPr>
            <a:r>
              <a:rPr lang="it-IT" dirty="0" smtClean="0"/>
              <a:t>Ovvero un vero e proprio </a:t>
            </a:r>
            <a:r>
              <a:rPr lang="it-IT" b="1" dirty="0" smtClean="0"/>
              <a:t>log book </a:t>
            </a:r>
            <a:r>
              <a:rPr lang="it-IT" dirty="0" smtClean="0"/>
              <a:t>come nel mondo anglosassone, </a:t>
            </a:r>
            <a:r>
              <a:rPr lang="it-IT" b="1" dirty="0" smtClean="0"/>
              <a:t>uno strumento </a:t>
            </a:r>
            <a:r>
              <a:rPr lang="it-IT" dirty="0" smtClean="0"/>
              <a:t>che ci consenta di </a:t>
            </a:r>
            <a:r>
              <a:rPr lang="it-IT" b="1" dirty="0" smtClean="0"/>
              <a:t>lavorare in sicurezza </a:t>
            </a:r>
            <a:r>
              <a:rPr lang="it-IT" dirty="0" smtClean="0"/>
              <a:t>ma anche di misurare la </a:t>
            </a:r>
            <a:r>
              <a:rPr lang="it-IT" b="1" dirty="0" smtClean="0"/>
              <a:t>progressione didattica e tecnica</a:t>
            </a:r>
          </a:p>
        </p:txBody>
      </p:sp>
    </p:spTree>
    <p:extLst>
      <p:ext uri="{BB962C8B-B14F-4D97-AF65-F5344CB8AC3E}">
        <p14:creationId xmlns:p14="http://schemas.microsoft.com/office/powerpoint/2010/main" val="29923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preventivi e </a:t>
            </a:r>
            <a:r>
              <a:rPr lang="it-IT" dirty="0" err="1"/>
              <a:t>check</a:t>
            </a:r>
            <a:r>
              <a:rPr lang="it-IT" dirty="0"/>
              <a:t>- list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67744" y="1131590"/>
            <a:ext cx="6552728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Che </a:t>
            </a:r>
            <a:r>
              <a:rPr lang="it-IT" b="1" dirty="0" smtClean="0"/>
              <a:t>supporto</a:t>
            </a:r>
            <a:r>
              <a:rPr lang="it-IT" dirty="0" smtClean="0"/>
              <a:t> usare per questo strumento?</a:t>
            </a:r>
          </a:p>
          <a:p>
            <a:r>
              <a:rPr lang="it-IT" dirty="0" smtClean="0"/>
              <a:t>Fogli prestampati da riempire e lasciare alla segreteria del circolo</a:t>
            </a:r>
          </a:p>
          <a:p>
            <a:r>
              <a:rPr lang="it-IT" dirty="0" smtClean="0"/>
              <a:t>Agenda cartacea da fotografare ed inviare alla chat del circolo</a:t>
            </a:r>
          </a:p>
          <a:p>
            <a:r>
              <a:rPr lang="it-IT" dirty="0" smtClean="0"/>
              <a:t>Foglio elettronico condiviso</a:t>
            </a:r>
          </a:p>
          <a:p>
            <a:r>
              <a:rPr lang="it-IT" dirty="0" smtClean="0"/>
              <a:t>Altro </a:t>
            </a:r>
          </a:p>
          <a:p>
            <a:pPr marL="0" indent="0">
              <a:buNone/>
            </a:pPr>
            <a:r>
              <a:rPr lang="it-IT" b="1" dirty="0" smtClean="0"/>
              <a:t>Importante non è il supporto</a:t>
            </a:r>
            <a:r>
              <a:rPr lang="it-IT" dirty="0" smtClean="0"/>
              <a:t> ma che sia </a:t>
            </a:r>
            <a:r>
              <a:rPr lang="it-IT" b="1" dirty="0" smtClean="0"/>
              <a:t>compilata e condivisa  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3878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FBDAF58-83B9-46F4-93DA-CE5E66AC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 preventivi e </a:t>
            </a:r>
            <a:r>
              <a:rPr lang="it-IT" dirty="0" err="1"/>
              <a:t>check</a:t>
            </a:r>
            <a:r>
              <a:rPr lang="it-IT" dirty="0"/>
              <a:t>- list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0633F58-3647-46C1-B8BC-A706D00B3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627534"/>
            <a:ext cx="7560840" cy="4515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 </a:t>
            </a:r>
          </a:p>
          <a:p>
            <a:pPr marL="0" indent="0">
              <a:buNone/>
            </a:pPr>
            <a:r>
              <a:rPr lang="it-IT" sz="2400" dirty="0" err="1" smtClean="0"/>
              <a:t>check</a:t>
            </a:r>
            <a:r>
              <a:rPr lang="it-IT" sz="2400" dirty="0" smtClean="0"/>
              <a:t> list, come organizzare i controlli:</a:t>
            </a:r>
          </a:p>
          <a:p>
            <a:r>
              <a:rPr lang="it-IT" sz="2400" b="1" dirty="0" smtClean="0"/>
              <a:t>Documenti </a:t>
            </a:r>
            <a:r>
              <a:rPr lang="it-IT" sz="2400" dirty="0" smtClean="0"/>
              <a:t>di bordo </a:t>
            </a:r>
          </a:p>
          <a:p>
            <a:r>
              <a:rPr lang="it-IT" sz="2400" b="1" dirty="0" smtClean="0"/>
              <a:t>Dotazioni</a:t>
            </a:r>
            <a:r>
              <a:rPr lang="it-IT" sz="2400" dirty="0" smtClean="0"/>
              <a:t> minime di sicurezza obbligatorie e</a:t>
            </a:r>
            <a:r>
              <a:rPr lang="it-IT" sz="2400" dirty="0"/>
              <a:t> d</a:t>
            </a:r>
            <a:r>
              <a:rPr lang="it-IT" sz="2400" dirty="0" smtClean="0"/>
              <a:t>otazioni aggiuntive di sicurezza con ubicazione (pianetto)</a:t>
            </a:r>
          </a:p>
          <a:p>
            <a:r>
              <a:rPr lang="it-IT" sz="2400" b="1" dirty="0" smtClean="0"/>
              <a:t>Attrezzatura velica</a:t>
            </a:r>
            <a:r>
              <a:rPr lang="it-IT" sz="2400" dirty="0" smtClean="0"/>
              <a:t>, controllo e materiale di rispetto  </a:t>
            </a:r>
          </a:p>
          <a:p>
            <a:r>
              <a:rPr lang="it-IT" sz="2400" b="1" dirty="0" smtClean="0"/>
              <a:t>Motore</a:t>
            </a:r>
            <a:r>
              <a:rPr lang="it-IT" sz="2400" dirty="0" smtClean="0"/>
              <a:t>, controllo e materiali di rispetto</a:t>
            </a:r>
          </a:p>
          <a:p>
            <a:r>
              <a:rPr lang="it-IT" sz="2400" b="1" dirty="0" smtClean="0"/>
              <a:t>Impianti di bordo </a:t>
            </a:r>
            <a:r>
              <a:rPr lang="it-IT" sz="2400" dirty="0" smtClean="0"/>
              <a:t>( elettrico, idraulico, strumenti ) controllo e materiale di rispetto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522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Capacità di intervenire su problemi </a:t>
            </a:r>
            <a:r>
              <a:rPr lang="it-IT" dirty="0" smtClean="0"/>
              <a:t>base</a:t>
            </a:r>
            <a:br>
              <a:rPr lang="it-IT" dirty="0" smtClean="0"/>
            </a:br>
            <a:r>
              <a:rPr lang="it-IT" dirty="0"/>
              <a:t>Cassetta degli attrezzi/ materiale rispetto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Questa fase è direttamente connessa ai controlli preventivi :</a:t>
            </a:r>
          </a:p>
          <a:p>
            <a:r>
              <a:rPr lang="it-IT" dirty="0" smtClean="0"/>
              <a:t>Coppiglia sciupata, la sostituisco</a:t>
            </a:r>
          </a:p>
          <a:p>
            <a:r>
              <a:rPr lang="it-IT" dirty="0" smtClean="0"/>
              <a:t>Scotta rovinata, la giro</a:t>
            </a:r>
          </a:p>
          <a:p>
            <a:r>
              <a:rPr lang="it-IT" dirty="0" smtClean="0"/>
              <a:t>Vela strappata, la pulisco, ci incollo del </a:t>
            </a:r>
            <a:r>
              <a:rPr lang="it-IT" dirty="0" err="1" smtClean="0"/>
              <a:t>dacron</a:t>
            </a:r>
            <a:r>
              <a:rPr lang="it-IT" dirty="0" smtClean="0"/>
              <a:t> adesivo e la ricucio</a:t>
            </a:r>
          </a:p>
          <a:p>
            <a:r>
              <a:rPr lang="it-IT" dirty="0" smtClean="0"/>
              <a:t>Motore gommone non parte, provo a pulire o sostituisco la candela (benzina?)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172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Capacità di intervenire su problemi </a:t>
            </a:r>
            <a:r>
              <a:rPr lang="it-IT" dirty="0" smtClean="0"/>
              <a:t>base</a:t>
            </a:r>
            <a:br>
              <a:rPr lang="it-IT" dirty="0" smtClean="0"/>
            </a:br>
            <a:r>
              <a:rPr lang="it-IT" dirty="0"/>
              <a:t>Cassetta degli attrezzi/ materiale rispetto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Posso intervenire a terra, ma anche in acqua solo se ho del materiale di rispetto che mi permetta di farlo </a:t>
            </a:r>
          </a:p>
          <a:p>
            <a:pPr marL="0" indent="0">
              <a:buNone/>
            </a:pPr>
            <a:r>
              <a:rPr lang="it-IT" dirty="0" smtClean="0"/>
              <a:t>Alcuni materiali sono specifici ed impossibili da sostituire ad esempio la candela del fuoribordo o la girante di un entrobordo quindi vanno assolutamente inseriti nella lista del materiale di rispetto con i relativi attrezzi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008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4114</TotalTime>
  <Words>813</Words>
  <Application>Microsoft Macintosh PowerPoint</Application>
  <PresentationFormat>Presentazione su schermo (16:9)</PresentationFormat>
  <Paragraphs>91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Sicurezza</vt:lpstr>
      <vt:lpstr>Controlli preventivi e check- list</vt:lpstr>
      <vt:lpstr>Controlli preventivi e check- list</vt:lpstr>
      <vt:lpstr>Controlli preventivi e check- list</vt:lpstr>
      <vt:lpstr>Controlli preventivi e check- list</vt:lpstr>
      <vt:lpstr>Controlli preventivi e check- list</vt:lpstr>
      <vt:lpstr>Controlli preventivi e check- list </vt:lpstr>
      <vt:lpstr>Capacità di intervenire su problemi base Cassetta degli attrezzi/ materiale rispetto </vt:lpstr>
      <vt:lpstr>Capacità di intervenire su problemi base Cassetta degli attrezzi/ materiale rispetto </vt:lpstr>
      <vt:lpstr>Capacità di intervenire su problemi base Cassetta degli attrezzi/ materiale rispetto </vt:lpstr>
      <vt:lpstr>Capacità di intervenire su problemi base Cassetta degli attrezzi/ materiale rispetto </vt:lpstr>
      <vt:lpstr>Capacità di intervenire su problemi base Cassetta degli attrezzi/ materiale rispetto </vt:lpstr>
      <vt:lpstr>Manovrare in sicurezza </vt:lpstr>
      <vt:lpstr>Manovrare in sicurezza ormeggio e disormeggio  </vt:lpstr>
      <vt:lpstr>Manovrare in sicurezza l'accosto ad una imbarcazione</vt:lpstr>
      <vt:lpstr>Manovrare in sicurezza recupero dell’uomo in acqua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Alemei</dc:creator>
  <cp:lastModifiedBy>Marco Scala</cp:lastModifiedBy>
  <cp:revision>118</cp:revision>
  <dcterms:created xsi:type="dcterms:W3CDTF">2018-07-28T10:27:09Z</dcterms:created>
  <dcterms:modified xsi:type="dcterms:W3CDTF">2020-06-13T07:05:56Z</dcterms:modified>
</cp:coreProperties>
</file>